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RobotoMedium-bold.fntdata"/><Relationship Id="rId23" Type="http://schemas.openxmlformats.org/officeDocument/2006/relationships/slide" Target="slides/slide18.xml"/><Relationship Id="rId45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opscience.iop.org/article/10.1088/1742-5468/2008/10/P10008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7d7e3f11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7d7e3f11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67cf2f2a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67cf2f2a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7d7e3f11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7d7e3f11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38bc99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38bc99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Acá está más explicado el algoritmo, hacer una breve explicación pero MUY BREVE.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https://iopscience.iop.org/article/10.1088/1742-5468/2008/10/P10008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03354a4d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03354a4d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038bc995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038bc995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03354a4d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03354a4d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038bc99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038bc99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038bc995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038bc995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ad1fe5c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ad1fe5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038bc99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038bc99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ad1fe5c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ad1fe5c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ad1fe5c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ad1fe5c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b016617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b016617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b353110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b353110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66f7d1e26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66f7d1e26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67601ba09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67601ba0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0166178c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b0166178c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b0166178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b0166178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67601b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67601b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b0166178c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b0166178c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67601ba0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67601ba0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67601ba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67601ba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7601ba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67601ba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67601ba0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67601ba0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b5cb21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b5cb21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ad1fe5c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ad1fe5c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ad1fe5c8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ad1fe5c8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67601ba0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67601ba0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b1ac286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b1ac286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7d7e3f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7d7e3f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7d7e3f11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7d7e3f11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7d7e3f11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7d7e3f11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67cf2f2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67cf2f2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slide" Target="/ppt/slides/slide8.xml"/><Relationship Id="rId5" Type="http://schemas.openxmlformats.org/officeDocument/2006/relationships/slide" Target="/ppt/slides/slide10.xml"/><Relationship Id="rId6" Type="http://schemas.openxmlformats.org/officeDocument/2006/relationships/slide" Target="/ppt/slides/slide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slide" Target="/ppt/slides/slide1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10" Type="http://schemas.openxmlformats.org/officeDocument/2006/relationships/image" Target="../media/image34.png"/><Relationship Id="rId9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slide" Target="/ppt/slides/slide8.xml"/><Relationship Id="rId5" Type="http://schemas.openxmlformats.org/officeDocument/2006/relationships/slide" Target="/ppt/slides/slide10.xml"/><Relationship Id="rId6" Type="http://schemas.openxmlformats.org/officeDocument/2006/relationships/slide" Target="/ppt/slides/slide1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científico argentino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Interdisciplina y tópicos de investigación </a:t>
            </a:r>
            <a:endParaRPr sz="275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2"/>
            <a:ext cx="89373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Maximilian Rey, Mirko Yves Bahoz Torrico, Nicolas Gonzalez Villagra 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Matias Ramdan Ferressini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56675" y="45427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Laboratorio de Datos 1°C 2022 - FCEN-UBA - 5/7/2022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3609450" y="1372900"/>
            <a:ext cx="48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Computación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897225" y="281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Matemáticas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2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287500" y="6690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293975" y="1647125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763200" y="1743825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Biologia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4014875" y="401300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1295175" y="332525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04150" y="3025200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736825" y="4071900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Salud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700000" y="2691450"/>
            <a:ext cx="149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Sociales y humanidades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569513" y="1313475"/>
            <a:ext cx="1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>
            <a:hlinkClick action="ppaction://hlinksldjump" r:id="rId4"/>
          </p:cNvPr>
          <p:cNvSpPr/>
          <p:nvPr/>
        </p:nvSpPr>
        <p:spPr>
          <a:xfrm>
            <a:off x="989450" y="19290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>
            <a:hlinkClick action="ppaction://hlinksldjump" r:id="rId5"/>
          </p:cNvPr>
          <p:cNvSpPr/>
          <p:nvPr/>
        </p:nvSpPr>
        <p:spPr>
          <a:xfrm>
            <a:off x="2180450" y="20212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>
            <a:hlinkClick action="ppaction://hlinksldjump" r:id="rId6"/>
          </p:cNvPr>
          <p:cNvSpPr/>
          <p:nvPr/>
        </p:nvSpPr>
        <p:spPr>
          <a:xfrm>
            <a:off x="1805450" y="44032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2026850" y="1956150"/>
            <a:ext cx="48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Computación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501800" y="577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5" y="1951413"/>
            <a:ext cx="2127475" cy="17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2404800" y="2519125"/>
            <a:ext cx="6456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3542750" y="3092525"/>
            <a:ext cx="17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763" y="2201900"/>
            <a:ext cx="27432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3314138" y="2759375"/>
            <a:ext cx="259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Randomize : 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edge weights : 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Resolution: 0.0105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 comunidades : 1961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6104338" y="2589425"/>
            <a:ext cx="6456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 b="0" l="0" r="41639" t="0"/>
          <a:stretch/>
        </p:blipFill>
        <p:spPr>
          <a:xfrm>
            <a:off x="6910675" y="2044925"/>
            <a:ext cx="18956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737" y="3744624"/>
            <a:ext cx="2127475" cy="14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2373513" y="1835775"/>
            <a:ext cx="42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Detección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 de comunidades por Modularidad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460950" y="433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Búsqueda</a:t>
            </a:r>
            <a:r>
              <a:rPr lang="en"/>
              <a:t> de grupos interdisciplinarios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460950" y="1807275"/>
            <a:ext cx="82221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 información de las disciplinas está estructurada de forma jerárquica en el dataset original: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6"/>
          <p:cNvGrpSpPr/>
          <p:nvPr/>
        </p:nvGrpSpPr>
        <p:grpSpPr>
          <a:xfrm>
            <a:off x="471888" y="2628535"/>
            <a:ext cx="2458344" cy="2344202"/>
            <a:chOff x="2961500" y="961400"/>
            <a:chExt cx="3221100" cy="3220500"/>
          </a:xfrm>
        </p:grpSpPr>
        <p:sp>
          <p:nvSpPr>
            <p:cNvPr id="225" name="Google Shape;225;p26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Gran área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" name="Google Shape;227;p26"/>
          <p:cNvGrpSpPr/>
          <p:nvPr/>
        </p:nvGrpSpPr>
        <p:grpSpPr>
          <a:xfrm>
            <a:off x="807838" y="3269154"/>
            <a:ext cx="1786346" cy="1703723"/>
            <a:chOff x="3401686" y="1841492"/>
            <a:chExt cx="2340600" cy="2340600"/>
          </a:xfrm>
        </p:grpSpPr>
        <p:sp>
          <p:nvSpPr>
            <p:cNvPr id="228" name="Google Shape;228;p26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 txBox="1"/>
            <p:nvPr/>
          </p:nvSpPr>
          <p:spPr>
            <a:xfrm>
              <a:off x="3833274" y="2126800"/>
              <a:ext cx="1477200" cy="534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Área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1137490" y="3897640"/>
            <a:ext cx="1127170" cy="1075254"/>
            <a:chOff x="3833620" y="2704915"/>
            <a:chExt cx="1476900" cy="1477200"/>
          </a:xfrm>
        </p:grpSpPr>
        <p:sp>
          <p:nvSpPr>
            <p:cNvPr id="231" name="Google Shape;231;p26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Disciplina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3" name="Google Shape;233;p26"/>
          <p:cNvSpPr txBox="1"/>
          <p:nvPr/>
        </p:nvSpPr>
        <p:spPr>
          <a:xfrm>
            <a:off x="3624475" y="2628525"/>
            <a:ext cx="52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Grandes áreas: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Naturales y Exactas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Ingenierías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tecnologías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Ciencias Médicas/Salud, Ciencias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Agrícolas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Humanidades, Sociales.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652225" y="3666275"/>
            <a:ext cx="52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Áreas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Ciencias Físicas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Ciencias Químicas, Matemáticas… </a:t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3639850" y="4186725"/>
            <a:ext cx="52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Disciplinas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Física de los Materiales Condensados, Física de partículas y campos, Física de los fluidos y plasma…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0" l="0" r="41639" t="0"/>
          <a:stretch/>
        </p:blipFill>
        <p:spPr>
          <a:xfrm>
            <a:off x="353825" y="2389300"/>
            <a:ext cx="18956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3110875" y="1980875"/>
            <a:ext cx="4374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Cada persona pertenece a una comunidad.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Tiene asociada la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información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su disciplina.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Podemos sacar el ratio de personas que pertenecen a una dada disciplina en una comunidad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Buscamos comunidades que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simultáneamente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tengan ratios altos de la disciplina X y la disciplina 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Exploramos la comunidad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197700" y="1936150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Ejemplo : Busco al nivel mayor de Gran Area, comunidades con más de 10 personas,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 Exactas &gt;30 % y Humanidades &gt; 30%.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731000"/>
            <a:ext cx="83629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>
            <a:hlinkClick action="ppaction://hlinksldjump" r:id="rId4"/>
          </p:cNvPr>
          <p:cNvSpPr/>
          <p:nvPr/>
        </p:nvSpPr>
        <p:spPr>
          <a:xfrm>
            <a:off x="1250275" y="3607650"/>
            <a:ext cx="384600" cy="25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461025"/>
            <a:ext cx="706755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Personas que participan de la Comunidad 844 (recorte) ( arqueologia, paleontologia, geologia, etc)</a:t>
            </a:r>
            <a:endParaRPr b="1"/>
          </a:p>
        </p:txBody>
      </p:sp>
      <p:sp>
        <p:nvSpPr>
          <p:cNvPr id="257" name="Google Shape;257;p29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 flipH="1">
            <a:off x="8258975" y="2268788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Productos publicados por al menos dos personas de la comunidad 844 (recorte)</a:t>
            </a:r>
            <a:endParaRPr b="1"/>
          </a:p>
        </p:txBody>
      </p:sp>
      <p:sp>
        <p:nvSpPr>
          <p:cNvPr id="264" name="Google Shape;264;p30"/>
          <p:cNvSpPr/>
          <p:nvPr/>
        </p:nvSpPr>
        <p:spPr>
          <a:xfrm flipH="1">
            <a:off x="8067325" y="2291025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75" y="488025"/>
            <a:ext cx="74676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0" y="48400"/>
            <a:ext cx="8709300" cy="46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Ubicación de la comunidad 844 en el grafo, en la zona entre Humanidades y Ciencias de la Tierra.</a:t>
            </a:r>
            <a:endParaRPr b="1"/>
          </a:p>
        </p:txBody>
      </p:sp>
      <p:sp>
        <p:nvSpPr>
          <p:cNvPr id="272" name="Google Shape;272;p31"/>
          <p:cNvSpPr/>
          <p:nvPr/>
        </p:nvSpPr>
        <p:spPr>
          <a:xfrm flipH="1">
            <a:off x="8147850" y="372395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3533950" y="3919200"/>
            <a:ext cx="22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4C2F4"/>
              </a:solidFill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rgbClr val="00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4572000" y="2636150"/>
            <a:ext cx="22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4C2F4"/>
              </a:solidFill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Humanidades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 de los datos : Datos oficiales del Estado Nacional. (www.datos.gob.ar)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25" y="0"/>
            <a:ext cx="7605830" cy="46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3239400" y="3614725"/>
            <a:ext cx="3860100" cy="89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239400" y="1672350"/>
            <a:ext cx="3860100" cy="89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Buscamos a qué comunidad pertenece 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algún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 investigador que conozcamos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149 : Enzo (aparece junto a gente que trabaja con neurociencias y relacionadas)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7561" r="0" t="17945"/>
          <a:stretch/>
        </p:blipFill>
        <p:spPr>
          <a:xfrm>
            <a:off x="1690675" y="2207900"/>
            <a:ext cx="5001099" cy="27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471900" y="5956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</a:t>
            </a:r>
            <a:r>
              <a:rPr b="1" lang="en" sz="2200"/>
              <a:t>uscamos a qué comunidad pertenece </a:t>
            </a:r>
            <a:r>
              <a:rPr b="1" lang="en" sz="2200"/>
              <a:t>algún</a:t>
            </a:r>
            <a:r>
              <a:rPr b="1" lang="en" sz="2200"/>
              <a:t> investigador que conozcamos</a:t>
            </a:r>
            <a:endParaRPr b="1" sz="2200"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19929" r="0" t="7080"/>
          <a:stretch/>
        </p:blipFill>
        <p:spPr>
          <a:xfrm>
            <a:off x="2035700" y="1957450"/>
            <a:ext cx="5094500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149 : Enzo (aparece junto a gente que trabaja con neurociencias y relacionadas)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221075" y="543650"/>
            <a:ext cx="93156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¿De qué hablan las disciplinas?</a:t>
            </a:r>
            <a:endParaRPr b="1" sz="2700"/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460950" y="1638425"/>
            <a:ext cx="82221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Detección de tópicos a través de los resúmenes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460950" y="2123750"/>
            <a:ext cx="82221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Problemas: errores de </a:t>
            </a:r>
            <a:r>
              <a:rPr lang="en" sz="2700"/>
              <a:t>transcripción, v</a:t>
            </a:r>
            <a:r>
              <a:rPr lang="en" sz="2700"/>
              <a:t>arios idiomas, un mismo resumen con palabras en español, datos con unidades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460950" y="3497750"/>
            <a:ext cx="82221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Soluciones</a:t>
            </a:r>
            <a:r>
              <a:rPr lang="en" sz="2700"/>
              <a:t>: detector de idiomas, patrones en datos mal cargados, stopwords </a:t>
            </a:r>
            <a:r>
              <a:rPr lang="en" sz="2700"/>
              <a:t>más</a:t>
            </a:r>
            <a:r>
              <a:rPr lang="en" sz="2700"/>
              <a:t> restrictivas, lemmatization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460950" y="583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Detección de tópicos 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NMF</a:t>
            </a:r>
            <a:endParaRPr b="1" sz="2500"/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770238" y="1596625"/>
            <a:ext cx="5603525" cy="30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1094875" y="3145325"/>
            <a:ext cx="7443216" cy="42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1094875" y="2022524"/>
            <a:ext cx="7443216" cy="4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>
            <a:off x="1096725" y="4264773"/>
            <a:ext cx="7439525" cy="4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/>
        </p:nvSpPr>
        <p:spPr>
          <a:xfrm>
            <a:off x="792450" y="-56450"/>
            <a:ext cx="226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Naturales y exactas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3555450" y="82150"/>
            <a:ext cx="20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Sociales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6148350" y="82150"/>
            <a:ext cx="20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13" y="917975"/>
            <a:ext cx="1767469" cy="4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525" y="939288"/>
            <a:ext cx="1720955" cy="40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5990750" y="82150"/>
            <a:ext cx="23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Agrícolas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337" y="937913"/>
            <a:ext cx="1689539" cy="405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925"/>
            <a:ext cx="8839203" cy="11096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4172100" y="28875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2011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4172100" y="1593838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2014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0529"/>
            <a:ext cx="8839200" cy="113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4172100" y="3158825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2017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468275" y="16312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4146900" y="31588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4146900" y="47851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5946125" y="31588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5946125" y="16312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5946125" y="47851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4146900" y="1593850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468275" y="31588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7745350" y="47851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2320188" y="16312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2307575" y="31588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2307575" y="47851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7745350" y="3158825"/>
            <a:ext cx="850200" cy="9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468250" y="47851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7770550" y="1631225"/>
            <a:ext cx="850200" cy="9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8802"/>
            <a:ext cx="9143999" cy="116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</a:t>
            </a:r>
            <a:r>
              <a:rPr lang="en"/>
              <a:t> por disciplina</a:t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5" y="1379900"/>
            <a:ext cx="2181600" cy="150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37" y="1368937"/>
            <a:ext cx="2247325" cy="15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425" y="1391190"/>
            <a:ext cx="2247325" cy="155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150" y="1337100"/>
            <a:ext cx="2247333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25" y="3181650"/>
            <a:ext cx="2181600" cy="14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6838" y="3192887"/>
            <a:ext cx="2247325" cy="1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3838" y="3179867"/>
            <a:ext cx="2247325" cy="15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7163" y="3159026"/>
            <a:ext cx="2247325" cy="15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3244050" y="778438"/>
            <a:ext cx="265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“Filosofía, Ética y Religión”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16425" y="1363850"/>
            <a:ext cx="2181600" cy="1540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2323425" y="1363875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4637138" y="1364125"/>
            <a:ext cx="2181600" cy="15531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6931450" y="1348950"/>
            <a:ext cx="2181600" cy="158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69300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6267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2323425" y="3170300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201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Filosofía, Ética y Religión</a:t>
            </a:r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16114" t="0"/>
          <a:stretch/>
        </p:blipFill>
        <p:spPr>
          <a:xfrm>
            <a:off x="201700" y="716350"/>
            <a:ext cx="6343900" cy="4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/>
          <p:nvPr/>
        </p:nvSpPr>
        <p:spPr>
          <a:xfrm>
            <a:off x="6848150" y="2474250"/>
            <a:ext cx="205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history-philosophy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6848150" y="435012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olitical-philosophy-law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6347000" y="438087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0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6347000" y="2505000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4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6848150" y="398067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quantum</a:t>
            </a:r>
            <a:r>
              <a:rPr b="1"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-mechanic</a:t>
            </a:r>
            <a:endParaRPr b="1" sz="15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6347000" y="40114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1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6848150" y="3395825"/>
            <a:ext cx="23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aquinas-argument-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aristotle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6347000" y="34429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2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6848150" y="284367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-moral-rigth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6347000" y="28744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3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6848300" y="2115125"/>
            <a:ext cx="205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truth-predicate</a:t>
            </a:r>
            <a:endParaRPr b="1" sz="15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6347000" y="214587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5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6871700" y="1633738"/>
            <a:ext cx="234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mechanistic</a:t>
            </a:r>
            <a:r>
              <a:rPr b="1" lang="en" sz="15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-explanation</a:t>
            </a:r>
            <a:endParaRPr b="1" sz="15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6347000" y="16612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6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9"/>
          <p:cNvSpPr txBox="1"/>
          <p:nvPr/>
        </p:nvSpPr>
        <p:spPr>
          <a:xfrm>
            <a:off x="6848150" y="1159338"/>
            <a:ext cx="21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rosminis</a:t>
            </a:r>
            <a:r>
              <a:rPr b="1" lang="en" sz="1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-economic</a:t>
            </a:r>
            <a:endParaRPr b="1" sz="1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9"/>
          <p:cNvSpPr txBox="1"/>
          <p:nvPr/>
        </p:nvSpPr>
        <p:spPr>
          <a:xfrm>
            <a:off x="6347000" y="1213100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7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Ciencias de la Tierra y Medio Ambiente</a:t>
            </a: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00" y="791757"/>
            <a:ext cx="2834275" cy="194325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862" y="790418"/>
            <a:ext cx="2834275" cy="194592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050" y="802169"/>
            <a:ext cx="2834275" cy="192241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00" y="2907725"/>
            <a:ext cx="2834276" cy="19864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862" y="2923192"/>
            <a:ext cx="2834275" cy="1955508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8038" y="2907725"/>
            <a:ext cx="2834299" cy="1984475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Ciencias de la Tierra y Medio Ambiente 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0" r="17314" t="0"/>
          <a:stretch/>
        </p:blipFill>
        <p:spPr>
          <a:xfrm>
            <a:off x="0" y="663475"/>
            <a:ext cx="6567525" cy="44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4">
            <a:alphaModFix/>
          </a:blip>
          <a:srcRect b="-7797" l="-321569" r="321570" t="57879"/>
          <a:stretch/>
        </p:blipFill>
        <p:spPr>
          <a:xfrm>
            <a:off x="4394525" y="2061525"/>
            <a:ext cx="1115100" cy="25675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/>
        </p:nvSpPr>
        <p:spPr>
          <a:xfrm>
            <a:off x="6480375" y="1356750"/>
            <a:ext cx="31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opic 4: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soil-moisture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6480375" y="3987450"/>
            <a:ext cx="302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pic 0: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pecie-new-fossil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6480375" y="1810100"/>
            <a:ext cx="23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3: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recipitation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6480375" y="3263063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1: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ake - water</a:t>
            </a:r>
            <a:endParaRPr b="1" sz="1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6480375" y="2509950"/>
            <a:ext cx="286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2: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ock - fault - basin </a:t>
            </a:r>
            <a:endParaRPr b="1" sz="1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6480375" y="941250"/>
            <a:ext cx="310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5: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etal-sediment</a:t>
            </a:r>
            <a:endParaRPr b="1" sz="15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0950" y="2287450"/>
            <a:ext cx="8222100" cy="20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base de datos comprende más de </a:t>
            </a:r>
            <a:r>
              <a:rPr b="1" lang="en"/>
              <a:t>155.000</a:t>
            </a:r>
            <a:r>
              <a:rPr b="1" lang="en"/>
              <a:t> </a:t>
            </a:r>
            <a:r>
              <a:rPr lang="en"/>
              <a:t>artículos </a:t>
            </a:r>
            <a:r>
              <a:rPr lang="en"/>
              <a:t>científicos producidos por más de </a:t>
            </a:r>
            <a:r>
              <a:rPr b="1" lang="en"/>
              <a:t>43.000 </a:t>
            </a:r>
            <a:r>
              <a:rPr lang="en"/>
              <a:t>investigadores.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Los artículos se dividen en </a:t>
            </a:r>
            <a:r>
              <a:rPr b="1" lang="en"/>
              <a:t>233</a:t>
            </a:r>
            <a:r>
              <a:rPr lang="en"/>
              <a:t> disciplinas agrupadas en </a:t>
            </a:r>
            <a:r>
              <a:rPr b="1" lang="en"/>
              <a:t>42</a:t>
            </a:r>
            <a:r>
              <a:rPr lang="en"/>
              <a:t> disciplinas de área y</a:t>
            </a:r>
            <a:r>
              <a:rPr lang="en"/>
              <a:t> </a:t>
            </a:r>
            <a:r>
              <a:rPr b="1" lang="en"/>
              <a:t>6</a:t>
            </a:r>
            <a:r>
              <a:rPr lang="en"/>
              <a:t> disciplinas de gran área </a:t>
            </a:r>
            <a:r>
              <a:rPr lang="en"/>
              <a:t>comprendidas en los años </a:t>
            </a:r>
            <a:r>
              <a:rPr b="1" lang="en"/>
              <a:t>2011</a:t>
            </a:r>
            <a:r>
              <a:rPr lang="en"/>
              <a:t>-</a:t>
            </a:r>
            <a:r>
              <a:rPr b="1" lang="en"/>
              <a:t>2015</a:t>
            </a:r>
            <a:r>
              <a:rPr lang="en"/>
              <a:t> y </a:t>
            </a:r>
            <a:r>
              <a:rPr b="1" lang="en"/>
              <a:t>2017</a:t>
            </a:r>
            <a:r>
              <a:rPr lang="en"/>
              <a:t>.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93050" y="370175"/>
            <a:ext cx="815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SICYTAR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Producciones científico-tecnológicas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según las áreas definidas</a:t>
            </a:r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1454250" y="1494300"/>
            <a:ext cx="6114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 bien nos pareció un buen ejercicio observar los diferentes tópicos obtenidos modificando la cantidad de tópicos por parámetros.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También creemos que esto puede ser algo artesanal y necesitaríamos un conocimiento profundo en el área en el cual se intenta clusterizar.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Buscamos una métrica que nos ayude a definir la cantidad de tópicos y luego realizar una búsqueda local.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según las áreas definidas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1454250" y="1050550"/>
            <a:ext cx="6114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Por un lado, la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librería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Sklearn nos permite usar el algoritmo de NMF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Por otro, no nos brinda (o no encontramos) una métrica que nos ayude a establecer una cantidad de tópicos aproximada para empezar a desarrollar nuestro modelo.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GENSIM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nos da la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opción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 usar NMF, y nos brinda un pipeline que nos permite tener una métrica para la cantidad de tópicos.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23" y="3314700"/>
            <a:ext cx="5772551" cy="14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Aplicando CoherenceModel</a:t>
            </a:r>
            <a:endParaRPr/>
          </a:p>
        </p:txBody>
      </p:sp>
      <p:sp>
        <p:nvSpPr>
          <p:cNvPr id="432" name="Google Shape;432;p44"/>
          <p:cNvSpPr txBox="1"/>
          <p:nvPr/>
        </p:nvSpPr>
        <p:spPr>
          <a:xfrm>
            <a:off x="1454250" y="1057275"/>
            <a:ext cx="61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Volviendo al área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“Filosofía, Ética y Religión”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1514700" y="1740600"/>
            <a:ext cx="6224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 realizaron varias corridas del algoritmo variando la cantidad de tópicos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 consideraron valores desde 4 a 20 tópicos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 calcular la coherencia de cada modelo. El resultado óptimo nos dio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4, con una coherencia de 0,8145.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Sin embargo los valores no oscilaron lo suficiente.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 mismo realizamos para el área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“Ciencias de la tierra y medio ambiente”.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 este caso se varió entre 4 y 30 tópicos, y se trabajaron con 5800 papers, también nos da un óptimo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 tópicos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con un score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0,7369.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type="title"/>
          </p:nvPr>
        </p:nvSpPr>
        <p:spPr>
          <a:xfrm>
            <a:off x="-150" y="2065350"/>
            <a:ext cx="914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 POR SU </a:t>
            </a:r>
            <a:r>
              <a:rPr lang="en"/>
              <a:t>ATENCIÓN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Interdisciplina, más ejemplos</a:t>
            </a:r>
            <a:endParaRPr/>
          </a:p>
        </p:txBody>
      </p:sp>
      <p:sp>
        <p:nvSpPr>
          <p:cNvPr id="444" name="Google Shape;444;p46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789 : Economía + Matemática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13" y="2042200"/>
            <a:ext cx="75914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8" y="3369775"/>
            <a:ext cx="8146125" cy="1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Interdisciplina, más ejemplos</a:t>
            </a:r>
            <a:endParaRPr/>
          </a:p>
        </p:txBody>
      </p:sp>
      <p:sp>
        <p:nvSpPr>
          <p:cNvPr id="452" name="Google Shape;452;p47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789 : Economía + Matemática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13" y="2042200"/>
            <a:ext cx="75914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8" y="3369775"/>
            <a:ext cx="8146125" cy="1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600450" y="55525"/>
            <a:ext cx="794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Disciplinas de gran área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13" y="836678"/>
            <a:ext cx="6655325" cy="41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94100" y="279000"/>
            <a:ext cx="755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Producción periodo 2011-2017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146" y="2342388"/>
            <a:ext cx="1967150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5550"/>
            <a:ext cx="9144000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5" y="1396900"/>
            <a:ext cx="6456325" cy="32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305675" y="604500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Construcción del grafo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958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572000" y="21041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Sociales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72850" y="1414100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Ingenierias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074150" y="1414100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959250" y="35227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Humanidades</a:t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13525" y="3522750"/>
            <a:ext cx="1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Medicina/Salud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2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6287500" y="6690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93975" y="1647125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3200" y="1743825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Biologia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014875" y="401300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295175" y="332525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04150" y="3025200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1736825" y="4071900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Salud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700000" y="2691450"/>
            <a:ext cx="149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Sociales y humanidades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569513" y="1313475"/>
            <a:ext cx="1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34125" y="11525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3644375" y="420560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440100" y="1104625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2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6287500" y="6690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293975" y="1647125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763200" y="1743825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Biologia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014875" y="401300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295175" y="332525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404150" y="3025200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1736825" y="4071900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Salud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700000" y="2691450"/>
            <a:ext cx="149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Sociales y humanidades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569513" y="1313475"/>
            <a:ext cx="1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1">
            <a:hlinkClick action="ppaction://hlinksldjump" r:id="rId4"/>
          </p:cNvPr>
          <p:cNvSpPr/>
          <p:nvPr/>
        </p:nvSpPr>
        <p:spPr>
          <a:xfrm>
            <a:off x="989450" y="19290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>
            <a:hlinkClick action="ppaction://hlinksldjump" r:id="rId5"/>
          </p:cNvPr>
          <p:cNvSpPr/>
          <p:nvPr/>
        </p:nvSpPr>
        <p:spPr>
          <a:xfrm>
            <a:off x="2180450" y="20212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>
            <a:hlinkClick action="ppaction://hlinksldjump" r:id="rId6"/>
          </p:cNvPr>
          <p:cNvSpPr/>
          <p:nvPr/>
        </p:nvSpPr>
        <p:spPr>
          <a:xfrm>
            <a:off x="1805450" y="44032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